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Lato" panose="020F0502020204030203" pitchFamily="34" charset="77"/>
      <p:regular r:id="rId10"/>
      <p:bold r:id="rId11"/>
      <p:italic r:id="rId12"/>
      <p:boldItalic r:id="rId13"/>
    </p:embeddedFont>
    <p:embeddedFont>
      <p:font typeface="Raleway" pitchFamily="2" charset="77"/>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2"/>
    <p:restoredTop sz="94662"/>
  </p:normalViewPr>
  <p:slideViewPr>
    <p:cSldViewPr snapToGrid="0">
      <p:cViewPr varScale="1">
        <p:scale>
          <a:sx n="144" d="100"/>
          <a:sy n="144" d="100"/>
        </p:scale>
        <p:origin x="29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8f965f750d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8f965f750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f965f750d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f965f750d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f965f750d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f965f750d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f965f750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f965f750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f965f750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f965f750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f965f750d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f965f750d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subTitle" idx="1"/>
          </p:nvPr>
        </p:nvSpPr>
        <p:spPr>
          <a:xfrm>
            <a:off x="727950" y="1313759"/>
            <a:ext cx="3979333" cy="3829741"/>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dirty="0"/>
              <a:t>Key Product Specs:</a:t>
            </a:r>
          </a:p>
          <a:p>
            <a:pPr marL="0" lvl="0" indent="0" algn="just" rtl="0">
              <a:spcBef>
                <a:spcPts val="0"/>
              </a:spcBef>
              <a:spcAft>
                <a:spcPts val="0"/>
              </a:spcAft>
              <a:buNone/>
            </a:pPr>
            <a:endParaRPr dirty="0"/>
          </a:p>
          <a:p>
            <a:pPr marL="457200" lvl="0" indent="-330200" algn="just" rtl="0">
              <a:spcBef>
                <a:spcPts val="0"/>
              </a:spcBef>
              <a:spcAft>
                <a:spcPts val="0"/>
              </a:spcAft>
              <a:buSzPts val="1600"/>
              <a:buChar char="●"/>
            </a:pPr>
            <a:r>
              <a:rPr lang="en" dirty="0"/>
              <a:t>FDA Registered</a:t>
            </a:r>
            <a:endParaRPr lang="en-US" altLang="zh-CN" dirty="0"/>
          </a:p>
          <a:p>
            <a:pPr lvl="0" indent="-330200" algn="just">
              <a:buChar char="●"/>
            </a:pPr>
            <a:r>
              <a:rPr lang="en-US" altLang="zh-CN" dirty="0"/>
              <a:t>3 layer filtration</a:t>
            </a:r>
            <a:r>
              <a:rPr lang="zh-CN" altLang="en-US" dirty="0"/>
              <a:t> </a:t>
            </a:r>
            <a:r>
              <a:rPr lang="en-US" altLang="zh-CN" dirty="0"/>
              <a:t>and</a:t>
            </a:r>
            <a:r>
              <a:rPr lang="zh-CN" altLang="en-US" dirty="0"/>
              <a:t> </a:t>
            </a:r>
            <a:r>
              <a:rPr lang="en-US" altLang="zh-CN" dirty="0"/>
              <a:t>triple</a:t>
            </a:r>
            <a:r>
              <a:rPr lang="zh-CN" altLang="en-US" dirty="0"/>
              <a:t> </a:t>
            </a:r>
            <a:r>
              <a:rPr lang="en-US" altLang="zh-CN" dirty="0"/>
              <a:t>protection</a:t>
            </a:r>
            <a:r>
              <a:rPr lang="zh-CN" altLang="en-US" dirty="0"/>
              <a:t> </a:t>
            </a:r>
            <a:r>
              <a:rPr lang="en-US" altLang="zh-CN" dirty="0"/>
              <a:t>assured</a:t>
            </a:r>
          </a:p>
          <a:p>
            <a:pPr lvl="0" indent="-330200" algn="just">
              <a:buChar char="●"/>
            </a:pPr>
            <a:r>
              <a:rPr lang="en-US" altLang="zh-CN" dirty="0"/>
              <a:t>3D</a:t>
            </a:r>
            <a:r>
              <a:rPr lang="zh-CN" altLang="en-US" dirty="0"/>
              <a:t> </a:t>
            </a:r>
            <a:r>
              <a:rPr lang="en-US" altLang="zh-CN" dirty="0"/>
              <a:t>cut</a:t>
            </a:r>
            <a:r>
              <a:rPr lang="zh-CN" altLang="en-US" dirty="0"/>
              <a:t> </a:t>
            </a:r>
            <a:r>
              <a:rPr lang="en-US" altLang="zh-CN" dirty="0"/>
              <a:t>and</a:t>
            </a:r>
            <a:r>
              <a:rPr lang="zh-CN" altLang="en-US" dirty="0"/>
              <a:t> </a:t>
            </a:r>
            <a:r>
              <a:rPr lang="en-US" altLang="zh-CN" dirty="0"/>
              <a:t>breathable</a:t>
            </a:r>
          </a:p>
          <a:p>
            <a:pPr lvl="0" indent="-330200" algn="just">
              <a:buChar char="●"/>
            </a:pPr>
            <a:r>
              <a:rPr lang="en-US" altLang="zh-CN" dirty="0"/>
              <a:t>Size: 17.5</a:t>
            </a:r>
            <a:r>
              <a:rPr lang="zh-CN" altLang="en-US" dirty="0"/>
              <a:t> </a:t>
            </a:r>
            <a:r>
              <a:rPr lang="en-US" altLang="zh-CN" dirty="0"/>
              <a:t>x 9.5cm</a:t>
            </a:r>
          </a:p>
          <a:p>
            <a:pPr lvl="0" indent="-330200" algn="just">
              <a:buChar char="●"/>
            </a:pPr>
            <a:r>
              <a:rPr lang="en-US" altLang="zh-CN" dirty="0"/>
              <a:t>Black</a:t>
            </a:r>
          </a:p>
        </p:txBody>
      </p:sp>
      <p:sp>
        <p:nvSpPr>
          <p:cNvPr id="5" name="Google Shape;87;p13">
            <a:extLst>
              <a:ext uri="{FF2B5EF4-FFF2-40B4-BE49-F238E27FC236}">
                <a16:creationId xmlns:a16="http://schemas.microsoft.com/office/drawing/2014/main" id="{825634E4-0A8C-5748-A2F6-F236CCF5778B}"/>
              </a:ext>
            </a:extLst>
          </p:cNvPr>
          <p:cNvSpPr txBox="1"/>
          <p:nvPr/>
        </p:nvSpPr>
        <p:spPr>
          <a:xfrm>
            <a:off x="727950" y="564057"/>
            <a:ext cx="7688100" cy="570476"/>
          </a:xfrm>
          <a:prstGeom prst="rect">
            <a:avLst/>
          </a:prstGeom>
          <a:noFill/>
          <a:ln>
            <a:noFill/>
          </a:ln>
        </p:spPr>
        <p:txBody>
          <a:bodyPr spcFirstLastPara="1" wrap="square" lIns="91425" tIns="91425" rIns="91425" bIns="91425" anchor="t" anchorCtr="0">
            <a:noAutofit/>
          </a:bodyPr>
          <a:lstStyle/>
          <a:p>
            <a:r>
              <a:rPr lang="en-US" altLang="zh-CN" sz="2800" b="1" dirty="0">
                <a:latin typeface="Times New Roman"/>
                <a:ea typeface="Times New Roman"/>
                <a:cs typeface="Times New Roman"/>
                <a:sym typeface="Times New Roman"/>
              </a:rPr>
              <a:t>L’</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Meri</a:t>
            </a:r>
            <a:r>
              <a:rPr lang="zh-CN" altLang="en-US" sz="2800" b="1" dirty="0">
                <a:latin typeface="Times New Roman"/>
                <a:ea typeface="Times New Roman"/>
                <a:cs typeface="Times New Roman"/>
                <a:sym typeface="Times New Roman"/>
              </a:rPr>
              <a:t> </a:t>
            </a:r>
            <a:r>
              <a:rPr lang="en-US" altLang="zh-CN" sz="2800" b="1" dirty="0">
                <a:latin typeface="Times New Roman"/>
                <a:ea typeface="Times New Roman"/>
                <a:cs typeface="Times New Roman"/>
                <a:sym typeface="Times New Roman"/>
              </a:rPr>
              <a:t>3-Ply Disposable Masks </a:t>
            </a:r>
            <a:endParaRPr lang="en-US" sz="2800" b="1" dirty="0">
              <a:latin typeface="Times New Roman"/>
              <a:ea typeface="Times New Roman"/>
              <a:cs typeface="Times New Roman"/>
              <a:sym typeface="Times New Roman"/>
            </a:endParaRPr>
          </a:p>
        </p:txBody>
      </p:sp>
      <p:pic>
        <p:nvPicPr>
          <p:cNvPr id="3" name="Picture 2">
            <a:extLst>
              <a:ext uri="{FF2B5EF4-FFF2-40B4-BE49-F238E27FC236}">
                <a16:creationId xmlns:a16="http://schemas.microsoft.com/office/drawing/2014/main" id="{327CFF60-E505-4C4F-9B12-658997FA7687}"/>
              </a:ext>
            </a:extLst>
          </p:cNvPr>
          <p:cNvPicPr>
            <a:picLocks noChangeAspect="1"/>
          </p:cNvPicPr>
          <p:nvPr/>
        </p:nvPicPr>
        <p:blipFill>
          <a:blip r:embed="rId3"/>
          <a:stretch>
            <a:fillRect/>
          </a:stretch>
        </p:blipFill>
        <p:spPr>
          <a:xfrm>
            <a:off x="3946711" y="918882"/>
            <a:ext cx="5870985" cy="33057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ctrTitle"/>
          </p:nvPr>
        </p:nvSpPr>
        <p:spPr>
          <a:xfrm>
            <a:off x="727950" y="418013"/>
            <a:ext cx="7632000" cy="83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 Display </a:t>
            </a:r>
            <a:endParaRPr dirty="0"/>
          </a:p>
        </p:txBody>
      </p:sp>
      <p:sp>
        <p:nvSpPr>
          <p:cNvPr id="94" name="Google Shape;94;p14"/>
          <p:cNvSpPr txBox="1"/>
          <p:nvPr/>
        </p:nvSpPr>
        <p:spPr>
          <a:xfrm>
            <a:off x="3508507" y="1359665"/>
            <a:ext cx="1738609" cy="35271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100" b="1">
                <a:latin typeface="Lato"/>
                <a:ea typeface="Lato"/>
                <a:cs typeface="Lato"/>
                <a:sym typeface="Lato"/>
              </a:rPr>
              <a:t>Photo</a:t>
            </a:r>
            <a:endParaRPr sz="2100" b="1">
              <a:latin typeface="Lato"/>
              <a:ea typeface="Lato"/>
              <a:cs typeface="Lato"/>
              <a:sym typeface="Lato"/>
            </a:endParaRPr>
          </a:p>
        </p:txBody>
      </p:sp>
      <p:pic>
        <p:nvPicPr>
          <p:cNvPr id="8" name="Picture 2" descr="Black Disposable Face Masks (Box of 50)">
            <a:extLst>
              <a:ext uri="{FF2B5EF4-FFF2-40B4-BE49-F238E27FC236}">
                <a16:creationId xmlns:a16="http://schemas.microsoft.com/office/drawing/2014/main" id="{1BA1D7B2-9E0D-5749-913F-EB2825A5A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409" y="2049719"/>
            <a:ext cx="2438803" cy="21121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FF726B2-96CA-C641-9D32-E2BCAA6C8169}"/>
              </a:ext>
            </a:extLst>
          </p:cNvPr>
          <p:cNvPicPr>
            <a:picLocks noChangeAspect="1"/>
          </p:cNvPicPr>
          <p:nvPr/>
        </p:nvPicPr>
        <p:blipFill>
          <a:blip r:embed="rId4"/>
          <a:stretch>
            <a:fillRect/>
          </a:stretch>
        </p:blipFill>
        <p:spPr>
          <a:xfrm>
            <a:off x="407018" y="1067887"/>
            <a:ext cx="2320521" cy="3094028"/>
          </a:xfrm>
          <a:prstGeom prst="rect">
            <a:avLst/>
          </a:prstGeom>
        </p:spPr>
      </p:pic>
      <p:pic>
        <p:nvPicPr>
          <p:cNvPr id="6" name="Picture 5">
            <a:extLst>
              <a:ext uri="{FF2B5EF4-FFF2-40B4-BE49-F238E27FC236}">
                <a16:creationId xmlns:a16="http://schemas.microsoft.com/office/drawing/2014/main" id="{5697509F-1860-6940-959C-60D401BA7BE2}"/>
              </a:ext>
            </a:extLst>
          </p:cNvPr>
          <p:cNvPicPr>
            <a:picLocks noChangeAspect="1"/>
          </p:cNvPicPr>
          <p:nvPr/>
        </p:nvPicPr>
        <p:blipFill>
          <a:blip r:embed="rId5"/>
          <a:stretch>
            <a:fillRect/>
          </a:stretch>
        </p:blipFill>
        <p:spPr>
          <a:xfrm>
            <a:off x="6028082" y="2339580"/>
            <a:ext cx="2714470" cy="153247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Business &amp; Medical Licenses</a:t>
            </a:r>
            <a:endParaRPr/>
          </a:p>
        </p:txBody>
      </p:sp>
      <p:pic>
        <p:nvPicPr>
          <p:cNvPr id="2050" name="Picture 2">
            <a:extLst>
              <a:ext uri="{FF2B5EF4-FFF2-40B4-BE49-F238E27FC236}">
                <a16:creationId xmlns:a16="http://schemas.microsoft.com/office/drawing/2014/main" id="{B1241998-2020-D34F-A40E-560018504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180" y="1405467"/>
            <a:ext cx="2507639" cy="325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9450" y="5566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Company Info</a:t>
            </a:r>
            <a:endParaRPr dirty="0"/>
          </a:p>
        </p:txBody>
      </p:sp>
      <p:sp>
        <p:nvSpPr>
          <p:cNvPr id="112" name="Google Shape;112;p16"/>
          <p:cNvSpPr txBox="1">
            <a:spLocks noGrp="1"/>
          </p:cNvSpPr>
          <p:nvPr>
            <p:ph type="body" idx="1"/>
          </p:nvPr>
        </p:nvSpPr>
        <p:spPr>
          <a:xfrm>
            <a:off x="729449" y="1194637"/>
            <a:ext cx="7873361" cy="1288920"/>
          </a:xfrm>
          <a:prstGeom prst="rect">
            <a:avLst/>
          </a:prstGeom>
        </p:spPr>
        <p:txBody>
          <a:bodyPr spcFirstLastPara="1" wrap="square" lIns="91425" tIns="91425" rIns="91425" bIns="91425" anchor="t" anchorCtr="0">
            <a:noAutofit/>
          </a:bodyPr>
          <a:lstStyle/>
          <a:p>
            <a:pPr marL="0" indent="0" algn="just">
              <a:spcAft>
                <a:spcPts val="1600"/>
              </a:spcAft>
              <a:buNone/>
            </a:pPr>
            <a:r>
              <a:rPr lang="en-US" sz="1200" dirty="0"/>
              <a:t>Zhejiang Pan Casa co., Ltd. located in </a:t>
            </a:r>
            <a:r>
              <a:rPr lang="en-US" sz="1200" dirty="0" err="1"/>
              <a:t>Donggang</a:t>
            </a:r>
            <a:r>
              <a:rPr lang="en-US" sz="1200" dirty="0"/>
              <a:t> Industrial Zone, </a:t>
            </a:r>
            <a:r>
              <a:rPr lang="en-US" sz="1200" dirty="0" err="1"/>
              <a:t>Quzhou</a:t>
            </a:r>
            <a:r>
              <a:rPr lang="en-US" sz="1200" dirty="0"/>
              <a:t> City Zhejiang Province, a furniture manufacture succeed in becoming an epidemics prevention enterprise, produce daily mask and KN95 mask. Founded on year 2002, employs now more than 500 people and has three production lines produce disposable mask, a daily production capacity of 400,000pcs to 500,000pcs and ten production lines produce KN95 mask, a daily production cap</a:t>
            </a:r>
            <a:r>
              <a:rPr lang="en-US" altLang="zh-CN" sz="1200" dirty="0"/>
              <a:t>a</a:t>
            </a:r>
            <a:r>
              <a:rPr lang="en-US" sz="1200" dirty="0"/>
              <a:t>city of 400,000pcs to 500,000pcs.</a:t>
            </a:r>
          </a:p>
        </p:txBody>
      </p:sp>
      <p:pic>
        <p:nvPicPr>
          <p:cNvPr id="1026" name="Picture 2">
            <a:extLst>
              <a:ext uri="{FF2B5EF4-FFF2-40B4-BE49-F238E27FC236}">
                <a16:creationId xmlns:a16="http://schemas.microsoft.com/office/drawing/2014/main" id="{666FDF97-BCC5-BE46-B392-824E1ED7D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812" y="2659943"/>
            <a:ext cx="2391787" cy="18081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BA2C789-5669-7A4C-918C-19351C77E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8339" y="2659943"/>
            <a:ext cx="2391787" cy="1808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Test Report</a:t>
            </a:r>
            <a:endParaRPr dirty="0"/>
          </a:p>
        </p:txBody>
      </p:sp>
      <p:pic>
        <p:nvPicPr>
          <p:cNvPr id="2" name="Picture 1">
            <a:extLst>
              <a:ext uri="{FF2B5EF4-FFF2-40B4-BE49-F238E27FC236}">
                <a16:creationId xmlns:a16="http://schemas.microsoft.com/office/drawing/2014/main" id="{9431004E-CE32-A945-9E89-237A5F809353}"/>
              </a:ext>
            </a:extLst>
          </p:cNvPr>
          <p:cNvPicPr>
            <a:picLocks noChangeAspect="1"/>
          </p:cNvPicPr>
          <p:nvPr/>
        </p:nvPicPr>
        <p:blipFill>
          <a:blip r:embed="rId3"/>
          <a:stretch>
            <a:fillRect/>
          </a:stretch>
        </p:blipFill>
        <p:spPr>
          <a:xfrm>
            <a:off x="403163" y="1462182"/>
            <a:ext cx="2513715" cy="3550024"/>
          </a:xfrm>
          <a:prstGeom prst="rect">
            <a:avLst/>
          </a:prstGeom>
        </p:spPr>
      </p:pic>
      <p:pic>
        <p:nvPicPr>
          <p:cNvPr id="3" name="Picture 2">
            <a:extLst>
              <a:ext uri="{FF2B5EF4-FFF2-40B4-BE49-F238E27FC236}">
                <a16:creationId xmlns:a16="http://schemas.microsoft.com/office/drawing/2014/main" id="{EAFEBB24-685B-634B-8C57-3A7DE94C423A}"/>
              </a:ext>
            </a:extLst>
          </p:cNvPr>
          <p:cNvPicPr>
            <a:picLocks noChangeAspect="1"/>
          </p:cNvPicPr>
          <p:nvPr/>
        </p:nvPicPr>
        <p:blipFill>
          <a:blip r:embed="rId4"/>
          <a:stretch>
            <a:fillRect/>
          </a:stretch>
        </p:blipFill>
        <p:spPr>
          <a:xfrm>
            <a:off x="3161414" y="1346444"/>
            <a:ext cx="2786215" cy="3665762"/>
          </a:xfrm>
          <a:prstGeom prst="rect">
            <a:avLst/>
          </a:prstGeom>
        </p:spPr>
      </p:pic>
      <p:pic>
        <p:nvPicPr>
          <p:cNvPr id="4" name="Picture 3">
            <a:extLst>
              <a:ext uri="{FF2B5EF4-FFF2-40B4-BE49-F238E27FC236}">
                <a16:creationId xmlns:a16="http://schemas.microsoft.com/office/drawing/2014/main" id="{A24E5410-DFD1-AE4F-8ED4-E368A52CE844}"/>
              </a:ext>
            </a:extLst>
          </p:cNvPr>
          <p:cNvPicPr>
            <a:picLocks noChangeAspect="1"/>
          </p:cNvPicPr>
          <p:nvPr/>
        </p:nvPicPr>
        <p:blipFill>
          <a:blip r:embed="rId5"/>
          <a:stretch>
            <a:fillRect/>
          </a:stretch>
        </p:blipFill>
        <p:spPr>
          <a:xfrm>
            <a:off x="6192165" y="1346444"/>
            <a:ext cx="2733048" cy="35500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FDA Registration</a:t>
            </a:r>
            <a:endParaRPr/>
          </a:p>
        </p:txBody>
      </p:sp>
      <p:pic>
        <p:nvPicPr>
          <p:cNvPr id="3" name="Picture 2">
            <a:extLst>
              <a:ext uri="{FF2B5EF4-FFF2-40B4-BE49-F238E27FC236}">
                <a16:creationId xmlns:a16="http://schemas.microsoft.com/office/drawing/2014/main" id="{B4D7B0B1-E51A-9E4D-A790-E094CF51D491}"/>
              </a:ext>
            </a:extLst>
          </p:cNvPr>
          <p:cNvPicPr>
            <a:picLocks noChangeAspect="1"/>
          </p:cNvPicPr>
          <p:nvPr/>
        </p:nvPicPr>
        <p:blipFill>
          <a:blip r:embed="rId3"/>
          <a:stretch>
            <a:fillRect/>
          </a:stretch>
        </p:blipFill>
        <p:spPr>
          <a:xfrm>
            <a:off x="3036031" y="1168050"/>
            <a:ext cx="3071938" cy="3975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729450" y="63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Product Package Info</a:t>
            </a:r>
            <a:endParaRPr/>
          </a:p>
        </p:txBody>
      </p:sp>
      <p:sp>
        <p:nvSpPr>
          <p:cNvPr id="134" name="Google Shape;134;p19"/>
          <p:cNvSpPr txBox="1"/>
          <p:nvPr/>
        </p:nvSpPr>
        <p:spPr>
          <a:xfrm>
            <a:off x="828200" y="3696900"/>
            <a:ext cx="4001100" cy="13227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Size</a:t>
            </a:r>
            <a:r>
              <a:rPr lang="en-US" dirty="0">
                <a:latin typeface="Lato"/>
                <a:ea typeface="Lato"/>
                <a:cs typeface="Lato"/>
                <a:sym typeface="Lato"/>
              </a:rPr>
              <a:t>: </a:t>
            </a:r>
            <a:r>
              <a:rPr lang="en-US" altLang="zh-CN" dirty="0">
                <a:latin typeface="Lato"/>
                <a:ea typeface="Lato"/>
                <a:cs typeface="Lato"/>
                <a:sym typeface="Lato"/>
              </a:rPr>
              <a:t>11.5</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20</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10</a:t>
            </a:r>
            <a:r>
              <a:rPr lang="zh-CN" altLang="en-US" dirty="0">
                <a:latin typeface="Lato"/>
                <a:ea typeface="Lato"/>
                <a:cs typeface="Lato"/>
                <a:sym typeface="Lato"/>
              </a:rPr>
              <a:t> </a:t>
            </a:r>
            <a:r>
              <a:rPr lang="en-US" altLang="zh-CN" dirty="0">
                <a:latin typeface="Lato"/>
                <a:ea typeface="Lato"/>
                <a:cs typeface="Lato"/>
                <a:sym typeface="Lato"/>
              </a:rPr>
              <a:t>cm</a:t>
            </a:r>
            <a:endParaRPr lang="en-US" dirty="0">
              <a:latin typeface="Lato"/>
              <a:ea typeface="Lato"/>
              <a:cs typeface="Lato"/>
              <a:sym typeface="Lato"/>
            </a:endParaRPr>
          </a:p>
          <a:p>
            <a:pPr lvl="0">
              <a:lnSpc>
                <a:spcPct val="150000"/>
              </a:lnSpc>
            </a:pPr>
            <a:r>
              <a:rPr lang="en-US" altLang="zh-CN" dirty="0">
                <a:latin typeface="Lato"/>
                <a:ea typeface="Lato"/>
                <a:cs typeface="Lato"/>
                <a:sym typeface="Lato"/>
              </a:rPr>
              <a:t>Weight:</a:t>
            </a:r>
            <a:r>
              <a:rPr lang="zh-CN" altLang="en-US" dirty="0">
                <a:latin typeface="Lato"/>
                <a:ea typeface="Lato"/>
                <a:cs typeface="Lato"/>
                <a:sym typeface="Lato"/>
              </a:rPr>
              <a:t> </a:t>
            </a:r>
            <a:r>
              <a:rPr lang="en-US" altLang="zh-CN" dirty="0">
                <a:latin typeface="Lato"/>
                <a:ea typeface="Lato"/>
                <a:cs typeface="Lato"/>
                <a:sym typeface="Lato"/>
              </a:rPr>
              <a:t>250g</a:t>
            </a:r>
          </a:p>
          <a:p>
            <a:pPr lvl="0">
              <a:lnSpc>
                <a:spcPct val="150000"/>
              </a:lnSpc>
            </a:pPr>
            <a:r>
              <a:rPr lang="en-US" altLang="zh-CN" dirty="0">
                <a:latin typeface="Lato"/>
                <a:ea typeface="Lato"/>
                <a:cs typeface="Lato"/>
                <a:sym typeface="Lato"/>
              </a:rPr>
              <a:t>Material:</a:t>
            </a:r>
            <a:r>
              <a:rPr lang="zh-CN" altLang="en-US" dirty="0">
                <a:latin typeface="Lato"/>
                <a:ea typeface="Lato"/>
                <a:cs typeface="Lato"/>
                <a:sym typeface="Lato"/>
              </a:rPr>
              <a:t> </a:t>
            </a:r>
            <a:r>
              <a:rPr lang="en-US" altLang="zh-CN" dirty="0">
                <a:latin typeface="Lato"/>
                <a:ea typeface="Lato"/>
                <a:cs typeface="Lato"/>
                <a:sym typeface="Lato"/>
              </a:rPr>
              <a:t>High</a:t>
            </a:r>
            <a:r>
              <a:rPr lang="zh-CN" altLang="en-US" dirty="0">
                <a:latin typeface="Lato"/>
                <a:ea typeface="Lato"/>
                <a:cs typeface="Lato"/>
                <a:sym typeface="Lato"/>
              </a:rPr>
              <a:t> </a:t>
            </a:r>
            <a:r>
              <a:rPr lang="en-US" altLang="zh-CN" dirty="0">
                <a:latin typeface="Lato"/>
                <a:ea typeface="Lato"/>
                <a:cs typeface="Lato"/>
                <a:sym typeface="Lato"/>
              </a:rPr>
              <a:t>efficiency</a:t>
            </a:r>
            <a:r>
              <a:rPr lang="zh-CN" altLang="en-US" dirty="0">
                <a:latin typeface="Lato"/>
                <a:ea typeface="Lato"/>
                <a:cs typeface="Lato"/>
                <a:sym typeface="Lato"/>
              </a:rPr>
              <a:t> </a:t>
            </a:r>
            <a:r>
              <a:rPr lang="en-US" altLang="zh-CN" dirty="0">
                <a:latin typeface="Lato"/>
                <a:ea typeface="Lato"/>
                <a:cs typeface="Lato"/>
                <a:sym typeface="Lato"/>
              </a:rPr>
              <a:t>filter</a:t>
            </a:r>
            <a:r>
              <a:rPr lang="zh-CN" altLang="en-US" dirty="0">
                <a:latin typeface="Lato"/>
                <a:ea typeface="Lato"/>
                <a:cs typeface="Lato"/>
                <a:sym typeface="Lato"/>
              </a:rPr>
              <a:t> </a:t>
            </a:r>
            <a:r>
              <a:rPr lang="en-US" altLang="zh-CN" dirty="0">
                <a:latin typeface="Lato"/>
                <a:ea typeface="Lato"/>
                <a:cs typeface="Lato"/>
                <a:sym typeface="Lato"/>
              </a:rPr>
              <a:t>non-woven</a:t>
            </a:r>
            <a:r>
              <a:rPr lang="zh-CN" altLang="en-US" dirty="0">
                <a:latin typeface="Lato"/>
                <a:ea typeface="Lato"/>
                <a:cs typeface="Lato"/>
                <a:sym typeface="Lato"/>
              </a:rPr>
              <a:t> </a:t>
            </a:r>
            <a:r>
              <a:rPr lang="en-US" altLang="zh-CN" dirty="0">
                <a:latin typeface="Lato"/>
                <a:ea typeface="Lato"/>
                <a:cs typeface="Lato"/>
                <a:sym typeface="Lato"/>
              </a:rPr>
              <a:t>fabric</a:t>
            </a:r>
          </a:p>
          <a:p>
            <a:pPr lvl="0">
              <a:lnSpc>
                <a:spcPct val="150000"/>
              </a:lnSpc>
            </a:pPr>
            <a:r>
              <a:rPr lang="en" dirty="0">
                <a:latin typeface="Lato"/>
                <a:ea typeface="Lato"/>
                <a:cs typeface="Lato"/>
                <a:sym typeface="Lato"/>
              </a:rPr>
              <a:t>Color: </a:t>
            </a:r>
            <a:r>
              <a:rPr lang="en-US" altLang="zh-CN" dirty="0">
                <a:latin typeface="Lato"/>
                <a:ea typeface="Lato"/>
                <a:cs typeface="Lato"/>
                <a:sym typeface="Lato"/>
              </a:rPr>
              <a:t>Black</a:t>
            </a:r>
          </a:p>
          <a:p>
            <a:pPr lvl="0">
              <a:lnSpc>
                <a:spcPct val="150000"/>
              </a:lnSpc>
            </a:pPr>
            <a:endParaRPr dirty="0">
              <a:latin typeface="Lato"/>
              <a:ea typeface="Lato"/>
              <a:cs typeface="Lato"/>
              <a:sym typeface="Lato"/>
            </a:endParaRPr>
          </a:p>
        </p:txBody>
      </p:sp>
      <p:sp>
        <p:nvSpPr>
          <p:cNvPr id="135" name="Google Shape;135;p19"/>
          <p:cNvSpPr txBox="1"/>
          <p:nvPr/>
        </p:nvSpPr>
        <p:spPr>
          <a:xfrm>
            <a:off x="4958275" y="3432700"/>
            <a:ext cx="4001100" cy="1710800"/>
          </a:xfrm>
          <a:prstGeom prst="rect">
            <a:avLst/>
          </a:prstGeom>
          <a:noFill/>
          <a:ln>
            <a:noFill/>
          </a:ln>
        </p:spPr>
        <p:txBody>
          <a:bodyPr spcFirstLastPara="1" wrap="square" lIns="91425" tIns="91425" rIns="91425" bIns="91425" anchor="t" anchorCtr="0">
            <a:noAutofit/>
          </a:bodyPr>
          <a:lstStyle/>
          <a:p>
            <a:pPr lvl="0">
              <a:lnSpc>
                <a:spcPct val="150000"/>
              </a:lnSpc>
            </a:pPr>
            <a:r>
              <a:rPr lang="en-US" altLang="zh-CN" dirty="0">
                <a:latin typeface="Lato"/>
                <a:ea typeface="Lato"/>
                <a:cs typeface="Lato"/>
                <a:sym typeface="Lato"/>
              </a:rPr>
              <a:t>50 masks/box</a:t>
            </a:r>
          </a:p>
          <a:p>
            <a:pPr lvl="0">
              <a:lnSpc>
                <a:spcPct val="150000"/>
              </a:lnSpc>
            </a:pPr>
            <a:r>
              <a:rPr lang="en-US" altLang="zh-CN" dirty="0">
                <a:latin typeface="Lato"/>
                <a:ea typeface="Lato"/>
                <a:cs typeface="Lato"/>
                <a:sym typeface="Lato"/>
              </a:rPr>
              <a:t>12 boxes/Carton</a:t>
            </a:r>
          </a:p>
          <a:p>
            <a:pPr lvl="0">
              <a:lnSpc>
                <a:spcPct val="150000"/>
              </a:lnSpc>
            </a:pPr>
            <a:r>
              <a:rPr lang="en-US" altLang="zh-CN" dirty="0">
                <a:latin typeface="Lato"/>
                <a:ea typeface="Lato"/>
                <a:cs typeface="Lato"/>
                <a:sym typeface="Lato"/>
              </a:rPr>
              <a:t>600 masks/Carton</a:t>
            </a:r>
          </a:p>
          <a:p>
            <a:pPr lvl="0">
              <a:lnSpc>
                <a:spcPct val="150000"/>
              </a:lnSpc>
            </a:pPr>
            <a:r>
              <a:rPr lang="en-US" altLang="zh-CN" dirty="0">
                <a:latin typeface="Lato"/>
                <a:ea typeface="Lato"/>
                <a:cs typeface="Lato"/>
                <a:sym typeface="Lato"/>
              </a:rPr>
              <a:t>Carton</a:t>
            </a:r>
            <a:r>
              <a:rPr lang="zh-CN" altLang="en-US" dirty="0">
                <a:latin typeface="Lato"/>
                <a:ea typeface="Lato"/>
                <a:cs typeface="Lato"/>
                <a:sym typeface="Lato"/>
              </a:rPr>
              <a:t> </a:t>
            </a:r>
            <a:r>
              <a:rPr lang="en-US" altLang="zh-CN" dirty="0">
                <a:latin typeface="Lato"/>
                <a:ea typeface="Lato"/>
                <a:cs typeface="Lato"/>
                <a:sym typeface="Lato"/>
              </a:rPr>
              <a:t>Dimension:</a:t>
            </a:r>
            <a:r>
              <a:rPr lang="zh-CN" altLang="en-US" dirty="0">
                <a:latin typeface="Lato"/>
                <a:ea typeface="Lato"/>
                <a:cs typeface="Lato"/>
                <a:sym typeface="Lato"/>
              </a:rPr>
              <a:t> </a:t>
            </a:r>
            <a:r>
              <a:rPr lang="en-US" altLang="zh-CN" dirty="0">
                <a:latin typeface="Lato"/>
                <a:ea typeface="Lato"/>
                <a:cs typeface="Lato"/>
                <a:sym typeface="Lato"/>
              </a:rPr>
              <a:t>41</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23</a:t>
            </a:r>
            <a:r>
              <a:rPr lang="zh-CN" altLang="en-US" dirty="0">
                <a:latin typeface="Lato"/>
                <a:ea typeface="Lato"/>
                <a:cs typeface="Lato"/>
                <a:sym typeface="Lato"/>
              </a:rPr>
              <a:t> </a:t>
            </a:r>
            <a:r>
              <a:rPr lang="en-US" altLang="zh-CN" dirty="0">
                <a:latin typeface="Lato"/>
                <a:ea typeface="Lato"/>
                <a:cs typeface="Lato"/>
                <a:sym typeface="Lato"/>
              </a:rPr>
              <a:t>x</a:t>
            </a:r>
            <a:r>
              <a:rPr lang="zh-CN" altLang="en-US" dirty="0">
                <a:latin typeface="Lato"/>
                <a:ea typeface="Lato"/>
                <a:cs typeface="Lato"/>
                <a:sym typeface="Lato"/>
              </a:rPr>
              <a:t> </a:t>
            </a:r>
            <a:r>
              <a:rPr lang="en-US" altLang="zh-CN" dirty="0">
                <a:latin typeface="Lato"/>
                <a:ea typeface="Lato"/>
                <a:cs typeface="Lato"/>
                <a:sym typeface="Lato"/>
              </a:rPr>
              <a:t>30</a:t>
            </a:r>
            <a:r>
              <a:rPr lang="zh-CN" altLang="en-US" dirty="0">
                <a:latin typeface="Lato"/>
                <a:ea typeface="Lato"/>
                <a:cs typeface="Lato"/>
                <a:sym typeface="Lato"/>
              </a:rPr>
              <a:t> </a:t>
            </a:r>
            <a:r>
              <a:rPr lang="en-US" altLang="zh-CN" dirty="0">
                <a:latin typeface="Lato"/>
                <a:ea typeface="Lato"/>
                <a:cs typeface="Lato"/>
                <a:sym typeface="Lato"/>
              </a:rPr>
              <a:t>cm</a:t>
            </a:r>
          </a:p>
          <a:p>
            <a:pPr marL="0" lvl="0" indent="0" algn="l" rtl="0">
              <a:lnSpc>
                <a:spcPct val="150000"/>
              </a:lnSpc>
              <a:spcBef>
                <a:spcPts val="0"/>
              </a:spcBef>
              <a:spcAft>
                <a:spcPts val="0"/>
              </a:spcAft>
              <a:buNone/>
            </a:pPr>
            <a:r>
              <a:rPr lang="en" dirty="0">
                <a:latin typeface="Lato"/>
                <a:ea typeface="Lato"/>
                <a:cs typeface="Lato"/>
                <a:sym typeface="Lato"/>
              </a:rPr>
              <a:t>G. W.:</a:t>
            </a:r>
            <a:r>
              <a:rPr lang="zh-CN" altLang="en-US" dirty="0">
                <a:latin typeface="Lato"/>
                <a:ea typeface="Lato"/>
                <a:cs typeface="Lato"/>
                <a:sym typeface="Lato"/>
              </a:rPr>
              <a:t>  </a:t>
            </a:r>
            <a:r>
              <a:rPr lang="en-US" altLang="zh-CN" dirty="0">
                <a:latin typeface="Lato"/>
                <a:ea typeface="Lato"/>
                <a:cs typeface="Lato"/>
                <a:sym typeface="Lato"/>
              </a:rPr>
              <a:t>3.63</a:t>
            </a:r>
            <a:r>
              <a:rPr lang="zh-CN" altLang="en-US" dirty="0">
                <a:latin typeface="Lato"/>
                <a:ea typeface="Lato"/>
                <a:cs typeface="Lato"/>
                <a:sym typeface="Lato"/>
              </a:rPr>
              <a:t> </a:t>
            </a:r>
            <a:r>
              <a:rPr lang="en-US" altLang="zh-CN" dirty="0">
                <a:latin typeface="Lato"/>
                <a:ea typeface="Lato"/>
                <a:cs typeface="Lato"/>
                <a:sym typeface="Lato"/>
              </a:rPr>
              <a:t>KG</a:t>
            </a:r>
            <a:endParaRPr dirty="0">
              <a:latin typeface="Lato"/>
              <a:ea typeface="Lato"/>
              <a:cs typeface="Lato"/>
              <a:sym typeface="Lato"/>
            </a:endParaRPr>
          </a:p>
          <a:p>
            <a:pPr marL="0" lvl="0" indent="0" algn="l" rtl="0">
              <a:spcBef>
                <a:spcPts val="0"/>
              </a:spcBef>
              <a:spcAft>
                <a:spcPts val="0"/>
              </a:spcAft>
              <a:buNone/>
            </a:pPr>
            <a:endParaRPr dirty="0">
              <a:latin typeface="Lato"/>
              <a:ea typeface="Lato"/>
              <a:cs typeface="Lato"/>
              <a:sym typeface="Lato"/>
            </a:endParaRPr>
          </a:p>
        </p:txBody>
      </p:sp>
      <p:sp>
        <p:nvSpPr>
          <p:cNvPr id="137" name="Google Shape;137;p19"/>
          <p:cNvSpPr txBox="1"/>
          <p:nvPr/>
        </p:nvSpPr>
        <p:spPr>
          <a:xfrm>
            <a:off x="828200" y="1401775"/>
            <a:ext cx="35535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ltLang="zh-CN" sz="2100" b="1" dirty="0">
                <a:latin typeface="Lato"/>
                <a:ea typeface="Lato"/>
                <a:cs typeface="Lato"/>
                <a:sym typeface="Lato"/>
              </a:rPr>
              <a:t>Inner</a:t>
            </a:r>
            <a:r>
              <a:rPr lang="zh-CN" altLang="en-US" sz="2100" b="1" dirty="0">
                <a:latin typeface="Lato"/>
                <a:ea typeface="Lato"/>
                <a:cs typeface="Lato"/>
                <a:sym typeface="Lato"/>
              </a:rPr>
              <a:t> </a:t>
            </a:r>
            <a:r>
              <a:rPr lang="en-US" altLang="zh-CN" sz="2100" b="1" dirty="0">
                <a:latin typeface="Lato"/>
                <a:ea typeface="Lato"/>
                <a:cs typeface="Lato"/>
                <a:sym typeface="Lato"/>
              </a:rPr>
              <a:t>packaging</a:t>
            </a:r>
            <a:endParaRPr sz="2100" b="1" dirty="0">
              <a:latin typeface="Lato"/>
              <a:ea typeface="Lato"/>
              <a:cs typeface="Lato"/>
              <a:sym typeface="Lato"/>
            </a:endParaRPr>
          </a:p>
        </p:txBody>
      </p:sp>
      <p:sp>
        <p:nvSpPr>
          <p:cNvPr id="138" name="Google Shape;138;p19"/>
          <p:cNvSpPr txBox="1"/>
          <p:nvPr/>
        </p:nvSpPr>
        <p:spPr>
          <a:xfrm>
            <a:off x="4958275" y="1401775"/>
            <a:ext cx="4001100" cy="332400"/>
          </a:xfrm>
          <a:prstGeom prst="rect">
            <a:avLst/>
          </a:prstGeom>
          <a:solidFill>
            <a:srgbClr val="A2C4C9"/>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 sz="1900" b="1" dirty="0">
                <a:latin typeface="Lato"/>
                <a:ea typeface="Lato"/>
                <a:cs typeface="Lato"/>
                <a:sym typeface="Lato"/>
              </a:rPr>
              <a:t>Containers/ Carton (P</a:t>
            </a:r>
            <a:r>
              <a:rPr lang="en" sz="2100" b="1" dirty="0">
                <a:latin typeface="Lato"/>
                <a:ea typeface="Lato"/>
                <a:cs typeface="Lato"/>
                <a:sym typeface="Lato"/>
              </a:rPr>
              <a:t>cs)</a:t>
            </a:r>
            <a:endParaRPr sz="2100" b="1" dirty="0">
              <a:latin typeface="Lato"/>
              <a:ea typeface="Lato"/>
              <a:cs typeface="Lato"/>
              <a:sym typeface="Lato"/>
            </a:endParaRPr>
          </a:p>
        </p:txBody>
      </p:sp>
      <p:pic>
        <p:nvPicPr>
          <p:cNvPr id="10" name="Picture 9">
            <a:extLst>
              <a:ext uri="{FF2B5EF4-FFF2-40B4-BE49-F238E27FC236}">
                <a16:creationId xmlns:a16="http://schemas.microsoft.com/office/drawing/2014/main" id="{F4DFC6B6-1B6F-9E49-9102-37A511290409}"/>
              </a:ext>
            </a:extLst>
          </p:cNvPr>
          <p:cNvPicPr>
            <a:picLocks noChangeAspect="1"/>
          </p:cNvPicPr>
          <p:nvPr/>
        </p:nvPicPr>
        <p:blipFill>
          <a:blip r:embed="rId3"/>
          <a:stretch>
            <a:fillRect/>
          </a:stretch>
        </p:blipFill>
        <p:spPr>
          <a:xfrm>
            <a:off x="828200" y="1572817"/>
            <a:ext cx="3871534" cy="2179918"/>
          </a:xfrm>
          <a:prstGeom prst="rect">
            <a:avLst/>
          </a:prstGeom>
        </p:spPr>
      </p:pic>
      <p:pic>
        <p:nvPicPr>
          <p:cNvPr id="3" name="Picture 2">
            <a:extLst>
              <a:ext uri="{FF2B5EF4-FFF2-40B4-BE49-F238E27FC236}">
                <a16:creationId xmlns:a16="http://schemas.microsoft.com/office/drawing/2014/main" id="{45C304AA-4CC2-FE42-A20B-F68DFC9E2D8E}"/>
              </a:ext>
            </a:extLst>
          </p:cNvPr>
          <p:cNvPicPr>
            <a:picLocks noChangeAspect="1"/>
          </p:cNvPicPr>
          <p:nvPr/>
        </p:nvPicPr>
        <p:blipFill>
          <a:blip r:embed="rId4"/>
          <a:stretch>
            <a:fillRect/>
          </a:stretch>
        </p:blipFill>
        <p:spPr>
          <a:xfrm>
            <a:off x="5784850" y="1827638"/>
            <a:ext cx="1994786" cy="1670275"/>
          </a:xfrm>
          <a:prstGeom prst="rect">
            <a:avLst/>
          </a:prstGeom>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TotalTime>
  <Words>182</Words>
  <Application>Microsoft Macintosh PowerPoint</Application>
  <PresentationFormat>On-screen Show (16:9)</PresentationFormat>
  <Paragraphs>27</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Times New Roman</vt:lpstr>
      <vt:lpstr>Arial</vt:lpstr>
      <vt:lpstr>Raleway</vt:lpstr>
      <vt:lpstr>Lato</vt:lpstr>
      <vt:lpstr>Streamline</vt:lpstr>
      <vt:lpstr>PowerPoint Presentation</vt:lpstr>
      <vt:lpstr>Product Display </vt:lpstr>
      <vt:lpstr>Business &amp; Medical Licenses</vt:lpstr>
      <vt:lpstr>Company Info</vt:lpstr>
      <vt:lpstr>Test Report</vt:lpstr>
      <vt:lpstr>FDA Registration</vt:lpstr>
      <vt:lpstr>Product Package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 Yangyang</cp:lastModifiedBy>
  <cp:revision>33</cp:revision>
  <dcterms:modified xsi:type="dcterms:W3CDTF">2020-08-25T00:07:36Z</dcterms:modified>
</cp:coreProperties>
</file>